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sldIdLst>
    <p:sldId id="256" r:id="rId2"/>
    <p:sldId id="340" r:id="rId3"/>
    <p:sldId id="258" r:id="rId4"/>
    <p:sldId id="257" r:id="rId5"/>
    <p:sldId id="259" r:id="rId6"/>
    <p:sldId id="266" r:id="rId7"/>
    <p:sldId id="267" r:id="rId8"/>
    <p:sldId id="277" r:id="rId9"/>
    <p:sldId id="268" r:id="rId10"/>
    <p:sldId id="269" r:id="rId11"/>
    <p:sldId id="278" r:id="rId12"/>
    <p:sldId id="270" r:id="rId13"/>
    <p:sldId id="271" r:id="rId14"/>
    <p:sldId id="272" r:id="rId15"/>
    <p:sldId id="274" r:id="rId16"/>
    <p:sldId id="273" r:id="rId17"/>
    <p:sldId id="342" r:id="rId18"/>
    <p:sldId id="347" r:id="rId19"/>
    <p:sldId id="343" r:id="rId20"/>
    <p:sldId id="338" r:id="rId21"/>
    <p:sldId id="339" r:id="rId22"/>
    <p:sldId id="333" r:id="rId23"/>
    <p:sldId id="334" r:id="rId24"/>
    <p:sldId id="335" r:id="rId25"/>
    <p:sldId id="336" r:id="rId26"/>
    <p:sldId id="337" r:id="rId27"/>
    <p:sldId id="276" r:id="rId28"/>
    <p:sldId id="275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7" r:id="rId37"/>
    <p:sldId id="288" r:id="rId38"/>
    <p:sldId id="289" r:id="rId39"/>
    <p:sldId id="290" r:id="rId40"/>
    <p:sldId id="344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45" r:id="rId51"/>
    <p:sldId id="300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27" r:id="rId61"/>
    <p:sldId id="328" r:id="rId62"/>
    <p:sldId id="301" r:id="rId63"/>
    <p:sldId id="302" r:id="rId64"/>
    <p:sldId id="303" r:id="rId65"/>
    <p:sldId id="304" r:id="rId66"/>
    <p:sldId id="305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32" r:id="rId76"/>
    <p:sldId id="322" r:id="rId77"/>
    <p:sldId id="323" r:id="rId78"/>
    <p:sldId id="324" r:id="rId79"/>
    <p:sldId id="325" r:id="rId80"/>
    <p:sldId id="326" r:id="rId81"/>
    <p:sldId id="329" r:id="rId82"/>
    <p:sldId id="330" r:id="rId83"/>
    <p:sldId id="348" r:id="rId84"/>
    <p:sldId id="349" r:id="rId85"/>
    <p:sldId id="346" r:id="rId86"/>
    <p:sldId id="350" r:id="rId87"/>
    <p:sldId id="265" r:id="rId8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84" autoAdjust="0"/>
    <p:restoredTop sz="88014" autoAdjust="0"/>
  </p:normalViewPr>
  <p:slideViewPr>
    <p:cSldViewPr>
      <p:cViewPr varScale="1">
        <p:scale>
          <a:sx n="100" d="100"/>
          <a:sy n="100" d="100"/>
        </p:scale>
        <p:origin x="-194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E3536-1D8F-4B1B-8979-29984C0CB715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6623F-8ACC-45BA-A803-6875BF6A06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验收标准为最基本的测试用例，可以设置是否评审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之后可以重复的提需求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需求有一个状态</a:t>
            </a:r>
            <a:r>
              <a:rPr lang="en-US" dirty="0" smtClean="0"/>
              <a:t>(status)</a:t>
            </a:r>
            <a:r>
              <a:rPr lang="zh-CN" altLang="en-US" dirty="0" smtClean="0"/>
              <a:t>字段，总共有四种状态，分别是草稿</a:t>
            </a:r>
            <a:r>
              <a:rPr lang="en-US" dirty="0" smtClean="0"/>
              <a:t>(draft)</a:t>
            </a:r>
            <a:r>
              <a:rPr lang="zh-CN" altLang="en-US" dirty="0" smtClean="0"/>
              <a:t>、激活</a:t>
            </a:r>
            <a:r>
              <a:rPr lang="en-US" dirty="0" smtClean="0"/>
              <a:t>(active)</a:t>
            </a:r>
            <a:r>
              <a:rPr lang="zh-CN" altLang="en-US" dirty="0" smtClean="0"/>
              <a:t>、已变更</a:t>
            </a:r>
            <a:r>
              <a:rPr lang="en-US" dirty="0" smtClean="0"/>
              <a:t>(changed)</a:t>
            </a:r>
            <a:r>
              <a:rPr lang="zh-CN" altLang="en-US" dirty="0" smtClean="0"/>
              <a:t>和已关闭</a:t>
            </a:r>
            <a:r>
              <a:rPr lang="en-US" dirty="0" smtClean="0"/>
              <a:t>(closed)</a:t>
            </a:r>
            <a:r>
              <a:rPr lang="zh-CN" altLang="en-US" dirty="0" smtClean="0"/>
              <a:t>。对应为需求的流程操作共有：创建、变更、审核、关闭、激活。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最后测试通过的版本，产品经理认同这个版本，产品经理发布版本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一个项目可以关联多个产品，建议还是关联一个产品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总计：</a:t>
            </a:r>
            <a:r>
              <a:rPr lang="en-US" altLang="zh-CN" dirty="0" smtClean="0"/>
              <a:t>375</a:t>
            </a:r>
            <a:r>
              <a:rPr lang="zh-CN" altLang="en-US" dirty="0" smtClean="0"/>
              <a:t>是总共用的工时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只有激活的需求才可以关联至项目中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产品经理定义需求，研发团队根据需求分解任务，测试团队根据需求验收，验证研发团队完成的功能是不是符合需求的定义；三个角色的沟通媒介是需求；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项目需求列表是产品需求列表的子集，项目的需求列表可以重复的进行关联和移除的操作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在项目的需求列表，选中需求，点击编辑对功能进行初始的估计，产品尽力与相关人员开会讨论：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、需求的工作量</a:t>
            </a:r>
            <a:r>
              <a:rPr lang="en-US" altLang="zh-CN" dirty="0" smtClean="0"/>
              <a:t>-</a:t>
            </a:r>
            <a:r>
              <a:rPr lang="zh-CN" altLang="en-US" dirty="0" smtClean="0"/>
              <a:t>预计工时为多少；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、需求优先级的排序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任务分解是重复的把每一个需求拆分成不同的任务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起止时间，可用工时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、进入项目视图之后，点击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团队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，出现团队的成员列表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、点击页面右上角的的“团队管理”，进入“团队管理页面”，即可维护团队的成员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任务的负责人，与估计的工时，此后开始对任务进行一个迭代，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除了更新自己负责任务的状态之外，还应该及时更新任务的工时消耗情况：</a:t>
            </a:r>
          </a:p>
          <a:p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最初预计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，即创建任务的时候的最初预计。该字段在任务开始之后，不应该再进行修改。这个字段当任务结束之后，可以和已经消耗字段进行对比，以纠正自己的估计。</a:t>
            </a:r>
          </a:p>
          <a:p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已经消耗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，则是你在这个任务上所有花费的工时数。</a:t>
            </a:r>
          </a:p>
          <a:p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预计剩余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，则是你预计这个任务完成大约还需要多少时间。如果预计剩余为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，则表示任务完成。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这里面需要特别强调的是，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最初预计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≠ 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已经消耗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预计剩余。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一定要每天更新自己所负责的任务，因为燃尽图的绘制，就是通过预计剩余这个字段来计算的（燃尽图百分比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已经消耗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（已经消耗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预计剩余））。</a:t>
            </a: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点击任务详情里的完成按钮，进入任务完成页面，填写相应的总消耗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需求，任务，用例，缺陷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版本列表页面，提交测试版本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版本创建完成关联相应的需求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版本为刚才创建的版本，测试描述即为主要的发版范围。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可以点击进入看版本的概况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当测试人员提交了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之后，如果开发人员来不及解决这个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，这时候可选的一个操作是确认这个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，给测试人员一个反馈。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需要说明的是，如果一个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被解决之后，也会自动变成已确认。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此时的版本是</a:t>
            </a:r>
            <a:endParaRPr lang="en-US" altLang="zh-CN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的解决方案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禅道软件总共提供了其中解决方案：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bydesign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=&gt;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设计如此，无需改动。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duplicate =&gt;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重复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，以前已经有同样的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external =&gt;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外部原因，非本系统原因。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fixed =&gt;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已解决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notrepro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=&gt;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无法重现，无非重现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postponed =&gt;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延期处理，确实是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，但现在不解，放在以后。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willnotfix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=&gt;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不予解决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这其中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已解决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延期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视为有效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dirty="0" smtClean="0"/>
              <a:t>解决这个缺陷的版本，此时的缺陷状态为已解决状态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用例保存成功则跳转到用例列表页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测试人员可以在测试版本待测版本找到需要测试的版本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开发人员申请测试之后，会生成相应的测试任务给测试人员。这时候测试人员要做的就是为这个测试任务关联相应的测试用例。如果这个测试任务需要多人来配合完成，则需要将相应的用例指派给相应的人员来进行完成，或者自己领取相应的测试用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指派给后面就会赋值相应的测试人员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可以把这个缺陷指派给相应负责人，那么相应负责人登录禅道</a:t>
            </a:r>
            <a:r>
              <a:rPr lang="en-US" altLang="zh-CN" dirty="0" smtClean="0"/>
              <a:t>/</a:t>
            </a:r>
            <a:r>
              <a:rPr lang="zh-CN" altLang="en-US" dirty="0" smtClean="0"/>
              <a:t>我的地盘</a:t>
            </a:r>
            <a:r>
              <a:rPr lang="en-US" altLang="zh-CN" dirty="0" smtClean="0"/>
              <a:t>/</a:t>
            </a:r>
            <a:r>
              <a:rPr lang="zh-CN" altLang="en-US" dirty="0" smtClean="0"/>
              <a:t>我的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如果修改完成，则关闭这个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，此时这个</a:t>
            </a:r>
            <a:r>
              <a:rPr lang="en-US" altLang="zh-CN" dirty="0" smtClean="0"/>
              <a:t>bug</a:t>
            </a:r>
            <a:r>
              <a:rPr lang="zh-CN" altLang="en-US" dirty="0" smtClean="0"/>
              <a:t>为已关闭的状态，关闭之后，这个缺陷就会指派给一个系统账号</a:t>
            </a:r>
            <a:r>
              <a:rPr lang="en-US" altLang="zh-CN" dirty="0" smtClean="0"/>
              <a:t>closed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若缺陷没有修改完成，指派给解决者，并做好备注，此时你的</a:t>
            </a:r>
            <a:r>
              <a:rPr lang="en-US" altLang="zh-CN" dirty="0" smtClean="0"/>
              <a:t>bug</a:t>
            </a:r>
            <a:r>
              <a:rPr lang="zh-CN" altLang="en-US" dirty="0" smtClean="0"/>
              <a:t>状态为已激活。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列表页面，点击页面上部的统计报表，即可出现统计报表页面。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说明：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的统计报表是和当前的列表集合相关的。因此，你可以通过不同的搜索条件来查找自己要进行统计的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列表，然后再按照不同的统计项进行统计。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导出的表头可以自定义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产品与项目的区别：</a:t>
            </a:r>
            <a:endParaRPr lang="en-US" altLang="zh-CN" dirty="0" smtClean="0"/>
          </a:p>
          <a:p>
            <a:r>
              <a:rPr lang="zh-CN" altLang="en-US" dirty="0" smtClean="0"/>
              <a:t>产品：定义做什么，需求</a:t>
            </a:r>
            <a:endParaRPr lang="en-US" altLang="zh-CN" dirty="0" smtClean="0"/>
          </a:p>
          <a:p>
            <a:r>
              <a:rPr lang="zh-CN" altLang="en-US" dirty="0" smtClean="0"/>
              <a:t>项目：是如何实现，任务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任务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“任务”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页面中可以查看到分配给用户的的任务，用户可以根据任务安排，进行任务更新。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”页面下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是被指派给用户的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，用户可以去针对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进行解决、激活、关闭的操作。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项目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“项目”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页面中可以查看用户创建的项目信息。点击项目名称，系统自动跳转到项目视图页面，显示项目下任务的详细信息。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动态：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可以查看的相应的项目动态信息。</a:t>
            </a:r>
          </a:p>
          <a:p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档案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页面中显示了当前用户的详细信息，包括用户名、真实姓名、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、访问次数、登录时间和邮箱。点击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修改信息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按钮，可以修改自己的所有信息。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职位代表角色，分组代表着权限；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在禅道中，产品是一切的核心，所有的东西基本上都是围绕产品展开。</a:t>
            </a:r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产品经理登录禅道。 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进入产品视图。 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在页面右侧，有“新增产品”选项。 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点击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新增产品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，出现产品创建的页面。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在这个页面中，产品名称和产品代号是必填的。比如，我们创建一个“测试产品”，代号为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点击保存。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添加了产品之后，需要创建一个需求。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所谓需求，就是来描述一件事情，如模板：作为一名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某种类型的用户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，我希望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达成某些目的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，这样可以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开发的价值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。这样的需求，有用户角色，有行为，也有目的和价值所在，非常方便与团队成员进行沟通。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创建需求的步骤如下：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产品经理登录禅道。 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进入产品视图。 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在页面右侧，有“新增需求”菜单，点击菜单，出现新增需求的页面。</a:t>
            </a:r>
          </a:p>
          <a:p>
            <a:pPr lvl="0"/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需求的创建页面，预计工时和需求名称都为必填项。预计工时，也就是你估计完成这个需求大约多少个小时。</a:t>
            </a:r>
          </a:p>
          <a:p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注意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：由谁评审，选择不需要评审，这样新创建的需求状态是激活状态。只有激活状态的需求才能关联到项目中，进行开发。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6623F-8ACC-45BA-A803-6875BF6A067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2018/2/23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3600" dirty="0" smtClean="0"/>
              <a:t>禅道使用介绍</a:t>
            </a:r>
            <a:endParaRPr lang="zh-CN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908720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3318" y="1935163"/>
            <a:ext cx="3837364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所有用户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306" y="1935163"/>
            <a:ext cx="8087388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角色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产品经理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产品经理添加产品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89461"/>
            <a:ext cx="8229600" cy="4280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提需求</a:t>
            </a:r>
            <a:endParaRPr lang="zh-CN" alt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04355"/>
            <a:ext cx="8229600" cy="425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需求添加页面</a:t>
            </a:r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27297"/>
            <a:ext cx="8229600" cy="4205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保存成功后，可以返回至产品的需求列表</a:t>
            </a:r>
            <a:endParaRPr lang="zh-CN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03097"/>
            <a:ext cx="8229600" cy="425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保存成功后的需求详情页</a:t>
            </a:r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25412"/>
            <a:ext cx="8229600" cy="4208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需求的状态</a:t>
            </a:r>
            <a:endParaRPr lang="zh-CN" alt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746256" y="1935163"/>
            <a:ext cx="565148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需求的研发阶段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zh-CN" altLang="en-US" sz="2400" dirty="0" smtClean="0"/>
              <a:t>需求还有一个阶段</a:t>
            </a:r>
            <a:r>
              <a:rPr lang="en-US" sz="2400" dirty="0" smtClean="0"/>
              <a:t>(stage)</a:t>
            </a:r>
            <a:r>
              <a:rPr lang="zh-CN" altLang="en-US" sz="2400" dirty="0" smtClean="0"/>
              <a:t>字段，用来描述激活的需求在研发过程中所处的阶段。目前总共有以下九种：</a:t>
            </a:r>
          </a:p>
          <a:p>
            <a:r>
              <a:rPr lang="zh-CN" altLang="en-US" sz="2400" b="1" dirty="0" smtClean="0"/>
              <a:t>未开始</a:t>
            </a:r>
            <a:r>
              <a:rPr lang="zh-CN" altLang="en-US" sz="2400" dirty="0" smtClean="0"/>
              <a:t>：需求即没有关联到项目，也没有关联到计划；</a:t>
            </a:r>
            <a:endParaRPr lang="en-US" altLang="zh-CN" sz="2400" dirty="0" smtClean="0"/>
          </a:p>
          <a:p>
            <a:r>
              <a:rPr lang="zh-CN" altLang="en-US" sz="2400" b="1" dirty="0" smtClean="0"/>
              <a:t>已计划</a:t>
            </a:r>
            <a:r>
              <a:rPr lang="zh-CN" altLang="en-US" sz="2400" dirty="0" smtClean="0"/>
              <a:t>：需求已经关联到计划，但还没有关联到项目；</a:t>
            </a:r>
            <a:endParaRPr lang="en-US" altLang="zh-CN" sz="2400" dirty="0" smtClean="0"/>
          </a:p>
          <a:p>
            <a:r>
              <a:rPr lang="zh-CN" altLang="en-US" sz="2400" b="1" dirty="0" smtClean="0"/>
              <a:t>已立项</a:t>
            </a:r>
            <a:r>
              <a:rPr lang="zh-CN" altLang="en-US" sz="2400" dirty="0" smtClean="0"/>
              <a:t>：需求已经关联到项目，但还没有分解任务；</a:t>
            </a:r>
            <a:endParaRPr lang="en-US" altLang="zh-CN" sz="2400" dirty="0" smtClean="0"/>
          </a:p>
          <a:p>
            <a:r>
              <a:rPr lang="zh-CN" altLang="en-US" sz="2400" dirty="0" smtClean="0"/>
              <a:t>开</a:t>
            </a:r>
            <a:r>
              <a:rPr lang="zh-CN" altLang="en-US" sz="2400" b="1" dirty="0" smtClean="0"/>
              <a:t>发中</a:t>
            </a:r>
            <a:r>
              <a:rPr lang="zh-CN" altLang="en-US" sz="2400" dirty="0" smtClean="0"/>
              <a:t>：需求已经关联到项目，且已经分解任务，开发任务进行中，没有开始测试任务；</a:t>
            </a:r>
            <a:endParaRPr lang="en-US" altLang="zh-CN" sz="2400" dirty="0" smtClean="0"/>
          </a:p>
          <a:p>
            <a:r>
              <a:rPr lang="zh-CN" altLang="en-US" sz="2400" b="1" dirty="0" smtClean="0"/>
              <a:t>研发发完毕</a:t>
            </a:r>
            <a:r>
              <a:rPr lang="zh-CN" altLang="en-US" sz="2400" dirty="0" smtClean="0"/>
              <a:t>：需求已经关联到项目，且已经分解任务，开发任务已经全部完成，没有开始测试任务；</a:t>
            </a:r>
            <a:endParaRPr lang="en-US" altLang="zh-CN" sz="2400" dirty="0" smtClean="0"/>
          </a:p>
          <a:p>
            <a:r>
              <a:rPr lang="zh-CN" altLang="en-US" sz="2400" b="1" dirty="0" smtClean="0"/>
              <a:t>测试中</a:t>
            </a:r>
            <a:r>
              <a:rPr lang="zh-CN" altLang="en-US" sz="2400" dirty="0" smtClean="0"/>
              <a:t>：需求已经关联到项目，且已经分解任务，开发任务已经全部完成，已经开始了一条测试任务；</a:t>
            </a:r>
            <a:endParaRPr lang="en-US" altLang="zh-CN" sz="2400" dirty="0" smtClean="0"/>
          </a:p>
          <a:p>
            <a:r>
              <a:rPr lang="zh-CN" altLang="en-US" sz="2400" b="1" dirty="0" smtClean="0"/>
              <a:t>测试完毕</a:t>
            </a:r>
            <a:r>
              <a:rPr lang="zh-CN" altLang="en-US" sz="2400" dirty="0" smtClean="0"/>
              <a:t>：需求已经关联到项目，且已经分解任务，开发任务已经全部完成，所有的测试任务也已经完成；</a:t>
            </a:r>
            <a:endParaRPr lang="en-US" altLang="zh-CN" sz="2400" dirty="0" smtClean="0"/>
          </a:p>
          <a:p>
            <a:r>
              <a:rPr lang="zh-CN" altLang="en-US" sz="2400" b="1" dirty="0" smtClean="0"/>
              <a:t>已验收</a:t>
            </a:r>
            <a:r>
              <a:rPr lang="zh-CN" altLang="en-US" sz="2400" dirty="0" smtClean="0"/>
              <a:t>：验收阶段是需要产品经理手工来确认的</a:t>
            </a:r>
            <a:endParaRPr lang="en-US" altLang="zh-CN" sz="2400" dirty="0" smtClean="0"/>
          </a:p>
          <a:p>
            <a:r>
              <a:rPr lang="zh-CN" altLang="en-US" sz="2400" b="1" dirty="0" smtClean="0"/>
              <a:t>已发布</a:t>
            </a:r>
            <a:r>
              <a:rPr lang="zh-CN" altLang="en-US" sz="2400" dirty="0" smtClean="0"/>
              <a:t>：在产品</a:t>
            </a:r>
            <a:r>
              <a:rPr lang="en-US" altLang="zh-CN" sz="2400" dirty="0" smtClean="0"/>
              <a:t>--》</a:t>
            </a:r>
            <a:r>
              <a:rPr lang="zh-CN" altLang="en-US" sz="2400" dirty="0" smtClean="0"/>
              <a:t>发布中关联的需求后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需求的处理流程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4439" y="2000240"/>
            <a:ext cx="8155012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不同角色的职责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357430"/>
            <a:ext cx="8229600" cy="172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评审需求</a:t>
            </a:r>
            <a:endParaRPr lang="zh-CN" altLang="en-US" dirty="0"/>
          </a:p>
        </p:txBody>
      </p:sp>
      <p:pic>
        <p:nvPicPr>
          <p:cNvPr id="7270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825" y="1935163"/>
            <a:ext cx="802834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需求的变更流程</a:t>
            </a:r>
            <a:endParaRPr lang="zh-CN" altLang="en-US" dirty="0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35358"/>
            <a:ext cx="8229600" cy="4189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创建发布</a:t>
            </a:r>
            <a:endParaRPr lang="zh-CN" altLang="en-US" dirty="0"/>
          </a:p>
        </p:txBody>
      </p:sp>
      <p:pic>
        <p:nvPicPr>
          <p:cNvPr id="675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28707"/>
            <a:ext cx="8229600" cy="420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产品发布页面</a:t>
            </a:r>
            <a:endParaRPr lang="zh-CN" alt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42358"/>
            <a:ext cx="8229600" cy="4175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对发布版本关联需求</a:t>
            </a:r>
            <a:endParaRPr lang="zh-CN" alt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03131"/>
            <a:ext cx="8229600" cy="425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对发布版本关联解决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94584"/>
            <a:ext cx="8229600" cy="427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对发布版本关联遗留的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48348"/>
            <a:ext cx="8229600" cy="416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角色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项目经理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项目经理添加项目</a:t>
            </a:r>
            <a:endParaRPr lang="zh-CN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14655"/>
            <a:ext cx="8229600" cy="4230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项目添加页</a:t>
            </a:r>
            <a:endParaRPr lang="zh-CN" altLang="en-US" dirty="0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372" y="1935163"/>
            <a:ext cx="8125256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三个核心角色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1523" y="2472738"/>
            <a:ext cx="5980953" cy="33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项目添加成功后的操作</a:t>
            </a:r>
            <a:endParaRPr lang="zh-CN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0571" y="3306072"/>
            <a:ext cx="4942857" cy="164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设置团队</a:t>
            </a:r>
            <a:endParaRPr lang="zh-CN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01536"/>
            <a:ext cx="8229600" cy="4256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团队管理</a:t>
            </a:r>
            <a:endParaRPr lang="zh-CN" altLang="en-US" dirty="0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36334"/>
            <a:ext cx="8229600" cy="4187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保存成功</a:t>
            </a:r>
            <a:endParaRPr lang="zh-CN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48277"/>
            <a:ext cx="8229600" cy="416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</a:t>
            </a:r>
            <a:r>
              <a:rPr lang="en-US" altLang="zh-CN" dirty="0" smtClean="0"/>
              <a:t>-</a:t>
            </a:r>
            <a:r>
              <a:rPr lang="zh-CN" altLang="en-US" dirty="0" smtClean="0"/>
              <a:t>需求</a:t>
            </a:r>
            <a:endParaRPr lang="zh-CN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95498"/>
            <a:ext cx="8229600" cy="4268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关联需求</a:t>
            </a:r>
            <a:endParaRPr lang="zh-CN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298"/>
            <a:ext cx="8229600" cy="41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关联成功的项目需求列表</a:t>
            </a:r>
            <a:endParaRPr lang="zh-CN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28771"/>
            <a:ext cx="8229600" cy="4202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功能的初始的估计</a:t>
            </a:r>
            <a:endParaRPr lang="zh-CN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28707"/>
            <a:ext cx="8229600" cy="420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分解任务</a:t>
            </a:r>
            <a:endParaRPr lang="zh-CN" alt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16549"/>
            <a:ext cx="8229600" cy="422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任务分解页面（批量添加）</a:t>
            </a:r>
            <a:endParaRPr lang="zh-CN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7455"/>
            <a:ext cx="8229600" cy="418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四个基本要素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428" y="2239405"/>
            <a:ext cx="3857143" cy="378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任务分解页面（单条添加）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27083"/>
            <a:ext cx="8229600" cy="400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项目的任务列表页面</a:t>
            </a:r>
            <a:endParaRPr lang="zh-CN" alt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0185"/>
            <a:ext cx="8229600" cy="419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估算任务与分配任务的负责人</a:t>
            </a:r>
            <a:endParaRPr lang="zh-CN" alt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27297"/>
            <a:ext cx="8229600" cy="4205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项目的概况</a:t>
            </a:r>
            <a:endParaRPr lang="zh-CN" alt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63431"/>
            <a:ext cx="8229600" cy="413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项目的团队</a:t>
            </a:r>
            <a:endParaRPr lang="zh-CN" alt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1785"/>
            <a:ext cx="8229600" cy="419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项目的需求</a:t>
            </a:r>
            <a:r>
              <a:rPr lang="en-US" altLang="zh-CN" dirty="0" smtClean="0"/>
              <a:t>-</a:t>
            </a:r>
            <a:r>
              <a:rPr lang="zh-CN" altLang="en-US" dirty="0" smtClean="0"/>
              <a:t>需要完成的功能</a:t>
            </a:r>
            <a:endParaRPr lang="zh-CN" alt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30185"/>
            <a:ext cx="8229600" cy="419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为了完成功能需要做的任务</a:t>
            </a:r>
            <a:endParaRPr lang="zh-CN" alt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51364"/>
            <a:ext cx="8229600" cy="415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角色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开发人员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启动相应的开发任务</a:t>
            </a:r>
            <a:endParaRPr lang="zh-CN" alt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23929"/>
            <a:ext cx="8229600" cy="4211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添加相应的工时</a:t>
            </a:r>
            <a:endParaRPr lang="zh-CN" alt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34578"/>
            <a:ext cx="8229600" cy="419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禅道各个角色使用的基本流程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575365" y="1935163"/>
            <a:ext cx="599326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更新任务的消耗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335941" y="1935163"/>
            <a:ext cx="2472118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任务完成</a:t>
            </a:r>
            <a:endParaRPr lang="zh-CN" alt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22449"/>
            <a:ext cx="8229600" cy="421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项目版本</a:t>
            </a:r>
            <a:endParaRPr lang="zh-CN" alt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23929"/>
            <a:ext cx="8229600" cy="4211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版本创建页面</a:t>
            </a:r>
            <a:endParaRPr lang="zh-CN" alt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48383"/>
            <a:ext cx="8229600" cy="416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版本关联需求</a:t>
            </a:r>
            <a:endParaRPr lang="zh-CN" altLang="en-US" dirty="0"/>
          </a:p>
        </p:txBody>
      </p:sp>
      <p:pic>
        <p:nvPicPr>
          <p:cNvPr id="430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652" y="2044700"/>
            <a:ext cx="7998696" cy="417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版本关联解决的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14825"/>
            <a:ext cx="8229600" cy="423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提交测试</a:t>
            </a:r>
            <a:endParaRPr lang="zh-CN" alt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22669"/>
            <a:ext cx="8229600" cy="42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提交测试页面</a:t>
            </a:r>
            <a:endParaRPr lang="zh-CN" alt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346"/>
            <a:ext cx="8229600" cy="4181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版本列表页</a:t>
            </a:r>
            <a:endParaRPr lang="zh-CN" altLang="en-US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21272"/>
            <a:ext cx="8229600" cy="421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版本概况</a:t>
            </a:r>
            <a:endParaRPr lang="zh-CN" alt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4689"/>
            <a:ext cx="8229600" cy="419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使用禅道的基本步骤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2378" y="1935163"/>
            <a:ext cx="427924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61884"/>
            <a:ext cx="8229600" cy="4135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Bug</a:t>
            </a:r>
            <a:r>
              <a:rPr lang="zh-CN" altLang="en-US" dirty="0" smtClean="0"/>
              <a:t>的解决页面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838" y="652463"/>
            <a:ext cx="8694737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角色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b="1" dirty="0" smtClean="0"/>
              <a:t>测试人员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建立测试用例</a:t>
            </a:r>
            <a:endParaRPr lang="zh-CN" alt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8876"/>
            <a:ext cx="8229600" cy="4142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用例建立页</a:t>
            </a:r>
            <a:endParaRPr lang="zh-CN" alt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45211"/>
            <a:ext cx="8229600" cy="416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用例列表页</a:t>
            </a:r>
            <a:endParaRPr lang="zh-CN" alt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78515"/>
            <a:ext cx="8229600" cy="410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批量添加测试用例</a:t>
            </a:r>
            <a:endParaRPr lang="zh-CN" alt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60432"/>
            <a:ext cx="8229600" cy="413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关联测试用例</a:t>
            </a:r>
            <a:endParaRPr lang="zh-CN" alt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45291"/>
            <a:ext cx="8229600" cy="4169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关联测试用例</a:t>
            </a:r>
            <a:endParaRPr lang="zh-CN" altLang="en-US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96506"/>
            <a:ext cx="8229600" cy="42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分派测试用例</a:t>
            </a:r>
            <a:endParaRPr lang="zh-CN" alt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06706"/>
            <a:ext cx="8229600" cy="424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禅道我的地盘菜单栏</a:t>
            </a:r>
            <a:endParaRPr lang="zh-CN" alt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571472" y="1928802"/>
            <a:ext cx="6082235" cy="422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指派成功后</a:t>
            </a:r>
            <a:endParaRPr lang="zh-CN" altLang="en-US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24143"/>
            <a:ext cx="8229600" cy="4211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测试人员执行</a:t>
            </a:r>
            <a:endParaRPr lang="zh-CN" alt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68328"/>
            <a:ext cx="8229600" cy="432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执行测试用例</a:t>
            </a:r>
            <a:endParaRPr lang="zh-CN" alt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17402"/>
            <a:ext cx="8229600" cy="262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执行完成后</a:t>
            </a:r>
            <a:endParaRPr lang="zh-CN" alt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18101"/>
            <a:ext cx="8229600" cy="422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批量执行</a:t>
            </a:r>
            <a:endParaRPr lang="zh-CN" alt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46745"/>
            <a:ext cx="8229600" cy="416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查看测试结果</a:t>
            </a:r>
            <a:endParaRPr lang="zh-CN" alt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39346"/>
            <a:ext cx="8229600" cy="4181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3321"/>
            <a:ext cx="8229600" cy="419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</a:t>
            </a:r>
            <a:r>
              <a:rPr lang="en-US" altLang="zh-CN" dirty="0" smtClean="0"/>
              <a:t>bug</a:t>
            </a:r>
            <a:r>
              <a:rPr lang="zh-CN" altLang="en-US" dirty="0" smtClean="0"/>
              <a:t>页面</a:t>
            </a:r>
            <a:endParaRPr lang="zh-CN" altLang="en-US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047" y="3163215"/>
            <a:ext cx="7761905" cy="193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Bug</a:t>
            </a:r>
            <a:r>
              <a:rPr lang="zh-CN" altLang="en-US" dirty="0" smtClean="0"/>
              <a:t>保存页面</a:t>
            </a:r>
            <a:endParaRPr lang="zh-CN" altLang="en-US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19494"/>
            <a:ext cx="8229600" cy="4220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Bug</a:t>
            </a:r>
            <a:r>
              <a:rPr lang="zh-CN" altLang="en-US" dirty="0" smtClean="0"/>
              <a:t>列表页面</a:t>
            </a:r>
            <a:endParaRPr lang="zh-CN" alt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14995"/>
            <a:ext cx="8229600" cy="422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角色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超级管理员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Bug</a:t>
            </a:r>
            <a:r>
              <a:rPr lang="zh-CN" altLang="en-US" dirty="0" smtClean="0"/>
              <a:t>详情</a:t>
            </a:r>
            <a:endParaRPr lang="zh-CN" altLang="en-US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40736"/>
            <a:ext cx="8229600" cy="417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缺陷复测，并关闭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370849"/>
            <a:ext cx="8229600" cy="3518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缺陷复测激活</a:t>
            </a:r>
            <a:r>
              <a:rPr lang="en-US" altLang="zh-CN" dirty="0" smtClean="0"/>
              <a:t>bug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8" y="657225"/>
            <a:ext cx="8770937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查看报表统计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产品的需求统计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58755"/>
            <a:ext cx="8229600" cy="214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查看报表统计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项目的任务统计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894344"/>
            <a:ext cx="8229600" cy="247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查看报表统计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缺陷统计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2905662"/>
            <a:ext cx="8229600" cy="244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导出功能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需求导出</a:t>
            </a:r>
            <a:endParaRPr lang="en-US" altLang="zh-CN" dirty="0" smtClean="0"/>
          </a:p>
          <a:p>
            <a:r>
              <a:rPr lang="zh-CN" altLang="en-US" dirty="0" smtClean="0"/>
              <a:t>缺陷导出</a:t>
            </a:r>
            <a:endParaRPr lang="en-US" altLang="zh-CN" dirty="0" smtClean="0"/>
          </a:p>
          <a:p>
            <a:r>
              <a:rPr lang="zh-CN" altLang="en-US" dirty="0" smtClean="0"/>
              <a:t>任务导出</a:t>
            </a:r>
            <a:endParaRPr lang="en-US" altLang="zh-CN" dirty="0" smtClean="0"/>
          </a:p>
          <a:p>
            <a:r>
              <a:rPr lang="zh-CN" altLang="en-US" dirty="0" smtClean="0"/>
              <a:t>用例导出</a:t>
            </a:r>
            <a:endParaRPr lang="zh-CN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致谢</a:t>
            </a:r>
            <a:endParaRPr lang="zh-CN" altLang="en-US" dirty="0"/>
          </a:p>
        </p:txBody>
      </p:sp>
      <p:sp>
        <p:nvSpPr>
          <p:cNvPr id="4" name="内容占位符 3"/>
          <p:cNvSpPr txBox="1">
            <a:spLocks noGrp="1"/>
          </p:cNvSpPr>
          <p:nvPr>
            <p:ph idx="1"/>
          </p:nvPr>
        </p:nvSpPr>
        <p:spPr>
          <a:xfrm>
            <a:off x="457200" y="1935480"/>
            <a:ext cx="8229600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非常高兴能和大家分享相关的禅道基本的应用。</a:t>
            </a:r>
            <a:endParaRPr lang="en-US" altLang="zh-CN" dirty="0" smtClean="0"/>
          </a:p>
          <a:p>
            <a:r>
              <a:rPr lang="zh-CN" altLang="en-US" dirty="0" smtClean="0"/>
              <a:t>谢谢！！！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199" y="1975099"/>
            <a:ext cx="5482953" cy="3902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添加账户</a:t>
            </a:r>
            <a:endParaRPr lang="zh-CN" altLang="en-US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2420888"/>
            <a:ext cx="396044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2760</TotalTime>
  <Words>1898</Words>
  <Application>Microsoft Office PowerPoint</Application>
  <PresentationFormat>全屏显示(4:3)</PresentationFormat>
  <Paragraphs>225</Paragraphs>
  <Slides>87</Slides>
  <Notes>46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88" baseType="lpstr">
      <vt:lpstr>流畅</vt:lpstr>
      <vt:lpstr>禅道使用介绍</vt:lpstr>
      <vt:lpstr>不同角色的职责</vt:lpstr>
      <vt:lpstr>三个核心角色</vt:lpstr>
      <vt:lpstr>四个基本要素</vt:lpstr>
      <vt:lpstr>禅道各个角色使用的基本流程</vt:lpstr>
      <vt:lpstr>使用禅道的基本步骤</vt:lpstr>
      <vt:lpstr>禅道我的地盘菜单栏</vt:lpstr>
      <vt:lpstr>角色</vt:lpstr>
      <vt:lpstr>添加账户</vt:lpstr>
      <vt:lpstr>所有用户</vt:lpstr>
      <vt:lpstr>角色</vt:lpstr>
      <vt:lpstr>产品经理添加产品</vt:lpstr>
      <vt:lpstr>提需求</vt:lpstr>
      <vt:lpstr>需求添加页面</vt:lpstr>
      <vt:lpstr>保存成功后，可以返回至产品的需求列表</vt:lpstr>
      <vt:lpstr>保存成功后的需求详情页</vt:lpstr>
      <vt:lpstr>需求的状态</vt:lpstr>
      <vt:lpstr>需求的研发阶段</vt:lpstr>
      <vt:lpstr>需求的处理流程</vt:lpstr>
      <vt:lpstr>评审需求</vt:lpstr>
      <vt:lpstr>需求的变更流程</vt:lpstr>
      <vt:lpstr>创建发布</vt:lpstr>
      <vt:lpstr>产品发布页面</vt:lpstr>
      <vt:lpstr>对发布版本关联需求</vt:lpstr>
      <vt:lpstr>对发布版本关联解决bug</vt:lpstr>
      <vt:lpstr>对发布版本关联遗留的bug</vt:lpstr>
      <vt:lpstr>角色</vt:lpstr>
      <vt:lpstr>项目经理添加项目</vt:lpstr>
      <vt:lpstr>项目添加页</vt:lpstr>
      <vt:lpstr>项目添加成功后的操作</vt:lpstr>
      <vt:lpstr>设置团队</vt:lpstr>
      <vt:lpstr>团队管理</vt:lpstr>
      <vt:lpstr>保存成功</vt:lpstr>
      <vt:lpstr>项目-需求</vt:lpstr>
      <vt:lpstr>关联需求</vt:lpstr>
      <vt:lpstr>关联成功的项目需求列表</vt:lpstr>
      <vt:lpstr>功能的初始的估计</vt:lpstr>
      <vt:lpstr>分解任务</vt:lpstr>
      <vt:lpstr>任务分解页面（批量添加）</vt:lpstr>
      <vt:lpstr>任务分解页面（单条添加）</vt:lpstr>
      <vt:lpstr>项目的任务列表页面</vt:lpstr>
      <vt:lpstr>估算任务与分配任务的负责人</vt:lpstr>
      <vt:lpstr>项目的概况</vt:lpstr>
      <vt:lpstr>项目的团队</vt:lpstr>
      <vt:lpstr>项目的需求-需要完成的功能</vt:lpstr>
      <vt:lpstr>为了完成功能需要做的任务</vt:lpstr>
      <vt:lpstr>角色</vt:lpstr>
      <vt:lpstr>启动相应的开发任务</vt:lpstr>
      <vt:lpstr>添加相应的工时</vt:lpstr>
      <vt:lpstr>更新任务的消耗</vt:lpstr>
      <vt:lpstr>任务完成</vt:lpstr>
      <vt:lpstr>项目版本</vt:lpstr>
      <vt:lpstr>版本创建页面</vt:lpstr>
      <vt:lpstr>版本关联需求</vt:lpstr>
      <vt:lpstr>版本关联解决的bug</vt:lpstr>
      <vt:lpstr>提交测试</vt:lpstr>
      <vt:lpstr>提交测试页面</vt:lpstr>
      <vt:lpstr>版本列表页</vt:lpstr>
      <vt:lpstr>版本概况</vt:lpstr>
      <vt:lpstr>解决bug</vt:lpstr>
      <vt:lpstr>Bug的解决页面</vt:lpstr>
      <vt:lpstr>角色</vt:lpstr>
      <vt:lpstr>建立测试用例</vt:lpstr>
      <vt:lpstr>用例建立页</vt:lpstr>
      <vt:lpstr>用例列表页</vt:lpstr>
      <vt:lpstr>批量添加测试用例</vt:lpstr>
      <vt:lpstr>关联测试用例</vt:lpstr>
      <vt:lpstr>关联测试用例</vt:lpstr>
      <vt:lpstr>分派测试用例</vt:lpstr>
      <vt:lpstr>指派成功后</vt:lpstr>
      <vt:lpstr>测试人员执行</vt:lpstr>
      <vt:lpstr>执行测试用例</vt:lpstr>
      <vt:lpstr>执行完成后</vt:lpstr>
      <vt:lpstr>批量执行</vt:lpstr>
      <vt:lpstr>查看测试结果</vt:lpstr>
      <vt:lpstr>提bug</vt:lpstr>
      <vt:lpstr>转bug页面</vt:lpstr>
      <vt:lpstr>Bug保存页面</vt:lpstr>
      <vt:lpstr>Bug列表页面</vt:lpstr>
      <vt:lpstr>Bug详情</vt:lpstr>
      <vt:lpstr>缺陷复测，并关闭bug</vt:lpstr>
      <vt:lpstr>缺陷复测激活bug</vt:lpstr>
      <vt:lpstr>查看报表统计-产品的需求统计</vt:lpstr>
      <vt:lpstr>查看报表统计-项目的任务统计</vt:lpstr>
      <vt:lpstr>查看报表统计-缺陷统计</vt:lpstr>
      <vt:lpstr>导出功能</vt:lpstr>
      <vt:lpstr>致谢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具有个性化推荐的网上图书销售系统</dc:title>
  <dc:creator>0289</dc:creator>
  <cp:lastModifiedBy>0289</cp:lastModifiedBy>
  <cp:revision>289</cp:revision>
  <dcterms:modified xsi:type="dcterms:W3CDTF">2018-02-23T03:35:51Z</dcterms:modified>
</cp:coreProperties>
</file>